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64" r:id="rId3"/>
    <p:sldId id="261" r:id="rId4"/>
    <p:sldId id="263" r:id="rId5"/>
    <p:sldId id="262" r:id="rId6"/>
    <p:sldId id="260" r:id="rId7"/>
    <p:sldId id="25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3" r:id="rId16"/>
    <p:sldId id="284" r:id="rId17"/>
  </p:sldIdLst>
  <p:sldSz cx="9144000" cy="6858000" type="screen4x3"/>
  <p:notesSz cx="6858000" cy="9144000"/>
  <p:embeddedFontLst>
    <p:embeddedFont>
      <p:font typeface="Gill Sans MT" pitchFamily="34" charset="0"/>
      <p:regular r:id="rId18"/>
      <p:bold r:id="rId19"/>
      <p:italic r:id="rId20"/>
      <p:boldItalic r:id="rId2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A42320"/>
    <a:srgbClr val="D83834"/>
    <a:srgbClr val="7A1A18"/>
    <a:srgbClr val="285EA0"/>
    <a:srgbClr val="193B65"/>
    <a:srgbClr val="C42A26"/>
    <a:srgbClr val="8D1E1B"/>
    <a:srgbClr val="820041"/>
    <a:srgbClr val="B0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6484" y="548680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A42320"/>
                    </a:gs>
                    <a:gs pos="100000">
                      <a:srgbClr val="D83834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«Волшебная сила сказки или </a:t>
            </a:r>
            <a:r>
              <a:rPr lang="ru-RU" sz="3200" b="1" i="1" dirty="0" err="1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A42320"/>
                    </a:gs>
                    <a:gs pos="100000">
                      <a:srgbClr val="D83834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Сказкотерапия</a:t>
            </a:r>
            <a:r>
              <a:rPr lang="ru-RU" sz="3200" b="1" i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A42320"/>
                    </a:gs>
                    <a:gs pos="100000">
                      <a:srgbClr val="D83834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ru-RU" sz="3200" b="1" i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A42320"/>
                    </a:gs>
                    <a:gs pos="100000">
                      <a:srgbClr val="D83834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как средство развития </a:t>
            </a:r>
            <a:r>
              <a:rPr lang="ru-RU" sz="3200" b="1" i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A42320"/>
                    </a:gs>
                    <a:gs pos="100000">
                      <a:srgbClr val="D83834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связной речи»</a:t>
            </a:r>
            <a:endParaRPr lang="ru-RU" sz="3200" b="1" i="1" dirty="0" smtClean="0">
              <a:ln w="1905"/>
              <a:gradFill>
                <a:gsLst>
                  <a:gs pos="0">
                    <a:srgbClr val="7A1A18"/>
                  </a:gs>
                  <a:gs pos="78000">
                    <a:srgbClr val="A42320"/>
                  </a:gs>
                  <a:gs pos="100000">
                    <a:srgbClr val="D83834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28604"/>
            <a:ext cx="8215370" cy="1056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A42320"/>
                </a:solidFill>
              </a:rPr>
              <a:t>Дидактические сказки</a:t>
            </a:r>
            <a:endParaRPr lang="ru-RU" b="1" dirty="0">
              <a:solidFill>
                <a:srgbClr val="A4232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916832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6" charset="0"/>
              </a:rPr>
              <a:t>Дидактические сказки используются для преподнесения детям новых для них знаний учебного характера. В этих сказках абстрактные для ребёнка символы: буквы, цифры, звуки  становятся одушевлёнными   и повествуют о новых для  ребёнка  понятиях.</a:t>
            </a:r>
            <a:r>
              <a:rPr lang="ru-RU" sz="2400" dirty="0" smtClean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6" charset="0"/>
              </a:rPr>
              <a:t>Учебно-познавательный материал, преподнесенный в контексте сказки  легче воспринимается ребенком, а значит, процесс обучения становится более эффективным.</a:t>
            </a:r>
            <a:endParaRPr lang="ru-RU" sz="2400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A42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Психокоррекционные</a:t>
            </a:r>
            <a:r>
              <a:rPr lang="ru-RU" sz="3200" b="1" dirty="0" smtClean="0">
                <a:solidFill>
                  <a:srgbClr val="A42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сказки</a:t>
            </a:r>
            <a:endParaRPr lang="ru-RU" sz="3200" b="1" dirty="0">
              <a:solidFill>
                <a:srgbClr val="A42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6" charset="0"/>
              </a:rPr>
              <a:t>    </a:t>
            </a:r>
            <a:r>
              <a:rPr lang="ru-RU" sz="2400" dirty="0" err="1" smtClean="0">
                <a:latin typeface="Times New Roman" pitchFamily="16" charset="0"/>
              </a:rPr>
              <a:t>Психокоррекционные</a:t>
            </a:r>
            <a:r>
              <a:rPr lang="ru-RU" sz="2400" dirty="0" smtClean="0">
                <a:latin typeface="Times New Roman" pitchFamily="16" charset="0"/>
              </a:rPr>
              <a:t> сказки помогают взрослому мягко влиять на поведение ребенка, «замещая» неэффективный  стиль поведения на более продуктивный и объясняя ребенку смысл происходящего, то есть ненавязчиво в сказочно-волшебной форме предлагается ребенку положительный пример поведения, и нет ничего удивительного, что ребенок будет вести себя так же, как и сказочный герой. Он будет стремиться пользоваться примером положительного героя в борьбе со своими страхами и  проблемами.</a:t>
            </a:r>
            <a:r>
              <a:rPr lang="ru-RU" sz="2400" b="1" dirty="0" smtClean="0">
                <a:latin typeface="Times New Roman" pitchFamily="16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A42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Медитативные сказки</a:t>
            </a:r>
            <a:endParaRPr lang="ru-RU" sz="3200" b="1" dirty="0">
              <a:solidFill>
                <a:srgbClr val="A42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0000"/>
                </a:solidFill>
              </a:rPr>
              <a:t>     Медитативные сказки активизируют положительные эмоции детей, учат позитивному настрою. Особенностью этих сказок является отсутствие отрицательных героев и конфликтных  ситуаций.  </a:t>
            </a:r>
            <a:r>
              <a:rPr lang="ru-RU" sz="4400" b="1" dirty="0" smtClean="0">
                <a:solidFill>
                  <a:srgbClr val="000066"/>
                </a:solidFill>
              </a:rPr>
              <a:t>Медитативные   сказки </a:t>
            </a:r>
            <a:r>
              <a:rPr lang="ru-RU" sz="4400" b="1" dirty="0" smtClean="0">
                <a:solidFill>
                  <a:srgbClr val="000000"/>
                </a:solidFill>
              </a:rPr>
              <a:t> </a:t>
            </a:r>
            <a:r>
              <a:rPr lang="ru-RU" sz="4400" dirty="0" smtClean="0">
                <a:solidFill>
                  <a:srgbClr val="000000"/>
                </a:solidFill>
              </a:rPr>
              <a:t>рассказываются под специальную музыку, </a:t>
            </a:r>
            <a:r>
              <a:rPr lang="ru-RU" sz="4400" i="1" dirty="0" smtClean="0">
                <a:solidFill>
                  <a:srgbClr val="000000"/>
                </a:solidFill>
              </a:rPr>
              <a:t>способствующую</a:t>
            </a:r>
            <a:r>
              <a:rPr lang="ru-RU" sz="4400" dirty="0" smtClean="0">
                <a:solidFill>
                  <a:srgbClr val="000000"/>
                </a:solidFill>
              </a:rPr>
              <a:t> расслаблению. Такие сказки успокаивают, вызывают положительные эмоции, настраивают на гармонию с самим собой и  окружающими, внушают уверенность в себе, создают  атмосферу позитива, спокойствия, комфорта, расслабления, снимают  напряжения и возбуждения.  Характер этих сказок – путешествие. Принцип построения сказки прост:  30-40 секунд звучит спокойная музыка. Ребенок делает глубокий вдох и выдох. Педагог говорит: «Сейчас мы с вами отправляемся в путешествие в прекрасную сказочную страну...» или «в  волшебный  лес…»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A42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Сказки детям</a:t>
            </a:r>
            <a:endParaRPr lang="ru-RU" sz="3200" b="1" dirty="0">
              <a:solidFill>
                <a:srgbClr val="A42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    У каждой группы сказок есть своя возрастная детская аудитория. </a:t>
            </a:r>
            <a:r>
              <a:rPr lang="ru-RU" b="1" dirty="0" smtClean="0">
                <a:solidFill>
                  <a:srgbClr val="000066"/>
                </a:solidFill>
                <a:latin typeface="Times New Roman" pitchFamily="16" charset="0"/>
              </a:rPr>
              <a:t>Детям 3—5 лет наиболее понятны и близки сказки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о животных и сказки о взаимодействии людей и животных. В этом возрасте дети часто идентифицируют себя с животными, легко перевоплощаются в них, копируя их манеру поведения. </a:t>
            </a:r>
            <a:r>
              <a:rPr lang="ru-RU" b="1" dirty="0" smtClean="0">
                <a:solidFill>
                  <a:srgbClr val="000066"/>
                </a:solidFill>
                <a:latin typeface="Times New Roman" pitchFamily="16" charset="0"/>
              </a:rPr>
              <a:t>Начиная с 5 лет, ребенок идентифицирует себя преимущественно человеческими персонажами: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принцами, царевнами, солдатами и  ему нравятся сказки о людях, потому что в этих историях содержится рассказ о том, как человек познает мир. Методом 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6" charset="0"/>
              </a:rPr>
              <a:t>сказкотерапии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 можно работать с малышами от 3-х лет. 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6" charset="0"/>
              </a:rPr>
              <a:t>Зинкевич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– Евстигнеева читает, что сказку, как лекарство, можно  применять с 4-х летнего возраста, потому, что результативным средством воздействия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6" charset="0"/>
              </a:rPr>
              <a:t>сказкотерапия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становится только тогда, когда человек четко осознает отличие сказки и выдумки от жизни и реальности. А у ребенка это осознание начинается как раз на рубеже 4-х лет.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A42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Приёмы работы со сказкой</a:t>
            </a:r>
            <a:endParaRPr lang="ru-RU" sz="3200" b="1" dirty="0">
              <a:solidFill>
                <a:srgbClr val="A42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Чтение сказки и её анализ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Рассказывание сказок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Проигрывание эпизодов сказки, драматизация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Постановка сказок с помощью кукол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Рисование по мотивам сказки</a:t>
            </a:r>
          </a:p>
          <a:p>
            <a:pPr>
              <a:buFont typeface="Wingdings" pitchFamily="2" charset="2"/>
              <a:buChar char="ü"/>
            </a:pP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sz="2600" dirty="0" smtClean="0"/>
              <a:t>Язык сказки ритмичен, слова зарифмованы, героям даны определения – это также позволяет ребенку обогатить свой словарь и лучше запомнить и понять содержание сказки. С развитием речи у ребенка развиваются мыслительные процессы. Включение сказки во все виды детской деятельности, использование традиционных и нетрадиционных методов и приёмов работы существенно влияют на всестороннее развитие речи детей.</a:t>
            </a:r>
          </a:p>
          <a:p>
            <a:endParaRPr lang="ru-RU" dirty="0"/>
          </a:p>
        </p:txBody>
      </p:sp>
      <p:pic>
        <p:nvPicPr>
          <p:cNvPr id="5" name="Рисунок 4" descr="16-_iz_skazki_kolobok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260648"/>
            <a:ext cx="7992888" cy="216024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16223"/>
          </a:xfrm>
        </p:spPr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714348" y="1214422"/>
            <a:ext cx="7729534" cy="37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«Через сказку, фантазию, игру, через неповторимое детское творчество – верная дорога к сердцу ребенка. Сказка, фантазия – это ключик, с помощью которого можно открыть эти истоки, и они забьют животворными ключами»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14678" y="5000636"/>
            <a:ext cx="5500694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Сухомлинский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8001056" cy="41434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Многим людям свойственны состояния радостного  трепета, предвосхищения чуда, удивления ежедневным чудесам. </a:t>
            </a:r>
          </a:p>
          <a:p>
            <a:pPr algn="ctr">
              <a:buNone/>
            </a:pPr>
            <a:r>
              <a:rPr lang="ru-RU" i="1" dirty="0" smtClean="0"/>
              <a:t>А чудо – совсем рядом. </a:t>
            </a:r>
          </a:p>
          <a:p>
            <a:pPr algn="ctr">
              <a:buNone/>
            </a:pPr>
            <a:r>
              <a:rPr lang="ru-RU" i="1" dirty="0" smtClean="0"/>
              <a:t>Однако только человек с открытым сердцем может познать его прелесть. Открыть свое сердце навстречу добру учит нас сказка.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929198"/>
            <a:ext cx="657229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Работая по методике сказкотерапии, мы старались, чтобы эта мысль стала основной в работе.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857232"/>
            <a:ext cx="8143932" cy="75723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D838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Ведущая педагогическая идея:</a:t>
            </a:r>
            <a:endParaRPr lang="ru-RU" b="1" dirty="0">
              <a:solidFill>
                <a:srgbClr val="D838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7"/>
          <p:cNvSpPr txBox="1">
            <a:spLocks/>
          </p:cNvSpPr>
          <p:nvPr/>
        </p:nvSpPr>
        <p:spPr>
          <a:xfrm>
            <a:off x="500034" y="1857364"/>
            <a:ext cx="8215370" cy="3929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Использование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сказки в развитии </a:t>
            </a:r>
            <a:r>
              <a:rPr lang="ru-RU" sz="2000" dirty="0" smtClean="0"/>
              <a:t>связной речи дошкольников помогает активизации речевого общения, речевого развития. Сказкотерапия служит развитию коммуникативных умений у детей.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/>
              <a:t>Сказка помогает ребенку самосовершенствоваться, активизировать различные стороны мыслительных процессов.  У детей повышается речевая активность в процессе приобретения умения узнавать и пересказывать сказку, определять её героев и отношения между ними. Прослушивание и понимание сказки помогает ребенку словесно устанавливать связь между событиями и строить речевые умозаключения, связывать сказки с приобретенным опытом и знаниями. У детей совершенствуется выразительность речи в процессе создания сказочных образов, расширяется словарный запас.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500042"/>
            <a:ext cx="8358246" cy="58812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D838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</a:t>
            </a:r>
            <a:r>
              <a:rPr lang="ru-RU" sz="2400" dirty="0" smtClean="0"/>
              <a:t> данной темы заключается в том, что сказки – естественная составляющая в повседневной жизни детей. </a:t>
            </a:r>
          </a:p>
          <a:p>
            <a:pPr algn="ctr">
              <a:buNone/>
            </a:pPr>
            <a:r>
              <a:rPr lang="ru-RU" sz="2400" dirty="0" smtClean="0"/>
              <a:t>Наблюдая за детьми в процессе игры, на занятиях, в свободной деятельности, можно заметить, что там, где не надо мобилизовать свое внимание, память, т.е. на непроизвольном уровне, дети раскрепощаются, легко перевоплощаются в любимых и близких по духу героев сказок, любят фантазировать, живо и образно стремятся выразить свою мысль.</a:t>
            </a:r>
          </a:p>
          <a:p>
            <a:pPr algn="ctr">
              <a:buNone/>
            </a:pPr>
            <a:r>
              <a:rPr lang="ru-RU" sz="2400" dirty="0" smtClean="0"/>
              <a:t>Перевоплощаясь, дети легко и непринужденно решают сказочные задачи, проявляя индивидуальное творчество.</a:t>
            </a:r>
            <a:endParaRPr lang="ru-RU" sz="2400" dirty="0"/>
          </a:p>
        </p:txBody>
      </p:sp>
      <p:pic>
        <p:nvPicPr>
          <p:cNvPr id="3" name="Рисунок 2" descr="1277812140_img12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23728" y="4725144"/>
            <a:ext cx="5112568" cy="18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28604"/>
            <a:ext cx="8215370" cy="912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D838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73877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Целью является применение сказок как средства развития связной речи у дошкольников,</a:t>
            </a:r>
          </a:p>
          <a:p>
            <a:pPr algn="ctr"/>
            <a:r>
              <a:rPr lang="ru-RU" sz="2400" dirty="0" smtClean="0"/>
              <a:t>всестороннее развитие творческих способностей каждого ребенка, воспитание личности ребенка в собственной возможности и сглаженными отрицательными переживаниями связанные с речевой неполноценностью.</a:t>
            </a:r>
          </a:p>
          <a:p>
            <a:pPr algn="ctr"/>
            <a:endParaRPr lang="ru-RU" sz="2400" dirty="0" smtClean="0"/>
          </a:p>
        </p:txBody>
      </p:sp>
      <p:pic>
        <p:nvPicPr>
          <p:cNvPr id="4" name="Рисунок 3" descr="гриб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084168" y="4221088"/>
            <a:ext cx="2707977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4612" y="1000108"/>
            <a:ext cx="3643338" cy="5000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D838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 сказкотерапии:</a:t>
            </a:r>
            <a:endParaRPr lang="ru-RU" sz="2400" b="1" dirty="0">
              <a:solidFill>
                <a:srgbClr val="D838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1643050"/>
            <a:ext cx="7143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dirty="0" smtClean="0"/>
              <a:t>1) Развивать речь детей с помощью:</a:t>
            </a:r>
          </a:p>
          <a:p>
            <a:pPr marL="457200" indent="-457200" algn="ctr">
              <a:buBlip>
                <a:blip r:embed="rId2"/>
              </a:buBlip>
            </a:pPr>
            <a:r>
              <a:rPr lang="ru-RU" sz="2000" dirty="0" smtClean="0"/>
              <a:t>пересказывания сказок;</a:t>
            </a:r>
          </a:p>
          <a:p>
            <a:pPr marL="457200" indent="-457200" algn="ctr">
              <a:buBlip>
                <a:blip r:embed="rId2"/>
              </a:buBlip>
            </a:pPr>
            <a:r>
              <a:rPr lang="ru-RU" sz="2000" dirty="0" smtClean="0"/>
              <a:t>рассказывания сказок от третьего лица;</a:t>
            </a:r>
          </a:p>
          <a:p>
            <a:pPr marL="457200" indent="-457200" algn="ctr">
              <a:buBlip>
                <a:blip r:embed="rId2"/>
              </a:buBlip>
            </a:pPr>
            <a:r>
              <a:rPr lang="ru-RU" sz="2000" dirty="0" smtClean="0"/>
              <a:t>группового рассказывания сказок;</a:t>
            </a:r>
          </a:p>
          <a:p>
            <a:pPr marL="457200" indent="-457200" algn="ctr">
              <a:buBlip>
                <a:blip r:embed="rId2"/>
              </a:buBlip>
            </a:pPr>
            <a:r>
              <a:rPr lang="ru-RU" sz="2000" dirty="0" smtClean="0"/>
              <a:t>рассказывания сказок по кругу;</a:t>
            </a:r>
          </a:p>
          <a:p>
            <a:pPr marL="457200" indent="-457200" algn="ctr">
              <a:buBlip>
                <a:blip r:embed="rId2"/>
              </a:buBlip>
            </a:pPr>
            <a:r>
              <a:rPr lang="ru-RU" sz="2000" dirty="0" smtClean="0"/>
              <a:t>Сочинения сказок.</a:t>
            </a:r>
          </a:p>
          <a:p>
            <a:pPr marL="457200" indent="-457200" algn="ctr"/>
            <a:r>
              <a:rPr lang="ru-RU" sz="2000" dirty="0" smtClean="0"/>
              <a:t>2) Выявить и поддержать творческие способности.</a:t>
            </a:r>
          </a:p>
          <a:p>
            <a:pPr marL="457200" indent="-457200" algn="ctr"/>
            <a:r>
              <a:rPr lang="ru-RU" sz="2000" dirty="0" smtClean="0"/>
              <a:t>3) Снизить уровень тревожности и агрессивности.</a:t>
            </a:r>
          </a:p>
          <a:p>
            <a:pPr marL="457200" indent="-457200" algn="ctr"/>
            <a:r>
              <a:rPr lang="ru-RU" sz="2000" dirty="0" smtClean="0"/>
              <a:t>4) Развить способности к эмоциональной регуляции и естественной коммуникации.</a:t>
            </a:r>
          </a:p>
          <a:p>
            <a:pPr marL="457200" indent="-457200" algn="ctr"/>
            <a:r>
              <a:rPr lang="ru-RU" sz="2000" dirty="0" smtClean="0"/>
              <a:t>5) Развить умение преодолевать трудности и страхи.</a:t>
            </a:r>
          </a:p>
          <a:p>
            <a:pPr marL="457200" indent="-457200" algn="ctr"/>
            <a:r>
              <a:rPr lang="ru-RU" sz="2000" dirty="0" smtClean="0"/>
              <a:t>6) Формировать навыки конструктивного выражения эмоций.</a:t>
            </a:r>
          </a:p>
          <a:p>
            <a:pPr marL="457200" indent="-457200" algn="ctr"/>
            <a:r>
              <a:rPr lang="ru-RU" sz="2000" dirty="0" smtClean="0"/>
              <a:t>7) Укрепить союз «Ребенок – Родитель – Педагог».</a:t>
            </a:r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28604"/>
            <a:ext cx="8215370" cy="696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сказок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59632" y="1268760"/>
            <a:ext cx="6696744" cy="475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43808" y="2636912"/>
            <a:ext cx="360040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211960" y="3861048"/>
            <a:ext cx="7200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923928" y="3645024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004048" y="3645024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Выноска-облако 19"/>
          <p:cNvSpPr/>
          <p:nvPr/>
        </p:nvSpPr>
        <p:spPr>
          <a:xfrm>
            <a:off x="3203848" y="3429000"/>
            <a:ext cx="1440160" cy="8286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Автор-ские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1" name="Выноска-облако 20"/>
          <p:cNvSpPr/>
          <p:nvPr/>
        </p:nvSpPr>
        <p:spPr>
          <a:xfrm>
            <a:off x="4716016" y="3501008"/>
            <a:ext cx="1440160" cy="7566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Народ-ные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2" name="Выноска-облако 21"/>
          <p:cNvSpPr/>
          <p:nvPr/>
        </p:nvSpPr>
        <p:spPr>
          <a:xfrm rot="20452176">
            <a:off x="1808612" y="1682835"/>
            <a:ext cx="2100154" cy="127094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Дидакти-ческие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сказки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3" name="Выноска-облако 22"/>
          <p:cNvSpPr/>
          <p:nvPr/>
        </p:nvSpPr>
        <p:spPr>
          <a:xfrm rot="1943423">
            <a:off x="5220312" y="1715032"/>
            <a:ext cx="2267011" cy="11970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Психотера-певтические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сказки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4" name="Выноска-облако 23"/>
          <p:cNvSpPr/>
          <p:nvPr/>
        </p:nvSpPr>
        <p:spPr>
          <a:xfrm rot="1644837">
            <a:off x="1979712" y="4221088"/>
            <a:ext cx="2160240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Психо-коррекционные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сказки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5" name="Выноска-облако 24"/>
          <p:cNvSpPr/>
          <p:nvPr/>
        </p:nvSpPr>
        <p:spPr>
          <a:xfrm rot="20569481">
            <a:off x="5154675" y="4098753"/>
            <a:ext cx="2304256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Метидатив</a:t>
            </a:r>
            <a:r>
              <a:rPr lang="ru-RU" sz="2000" dirty="0" smtClean="0">
                <a:solidFill>
                  <a:srgbClr val="FFFF00"/>
                </a:solidFill>
              </a:rPr>
              <a:t>-</a:t>
            </a:r>
          </a:p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ные</a:t>
            </a:r>
            <a:endParaRPr lang="ru-RU" sz="2000" dirty="0" smtClean="0">
              <a:solidFill>
                <a:srgbClr val="FFFF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сказки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707904" y="2636912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00"/>
                </a:solidFill>
              </a:rPr>
              <a:t>Художест</a:t>
            </a:r>
            <a:r>
              <a:rPr lang="ru-RU" sz="2000" dirty="0" smtClean="0">
                <a:solidFill>
                  <a:srgbClr val="FFFF00"/>
                </a:solidFill>
              </a:rPr>
              <a:t>-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венные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сказки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A42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Художественные сказки</a:t>
            </a:r>
            <a:endParaRPr lang="ru-RU" sz="3200" b="1" dirty="0">
              <a:solidFill>
                <a:srgbClr val="A42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6" charset="0"/>
              </a:rPr>
              <a:t>Художественные  сказки делятся на народные   и авторские.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 smtClean="0">
                <a:latin typeface="Times New Roman" pitchFamily="16" charset="0"/>
              </a:rPr>
              <a:t>Народные  сказки  способствуют  воспитанию нравственных эстетических чувств: взаимопомощи, поддержки, сопереживания, сочувствия, долга, ответственности и др. Так, в сказке «Репка» ярко отражается  то, что помощь и поддержка других людей позволяют достигнуть цели, которая не по силам одному человеку. Главная  мысль сказки «Маша и медведь - из любой трудной ситуации всегда можно найти выход, главное не сила, а смекалка.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755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Wingdings</vt:lpstr>
      <vt:lpstr>Times New Roman</vt:lpstr>
      <vt:lpstr>Тема Office</vt:lpstr>
      <vt:lpstr>Презентация PowerPoint</vt:lpstr>
      <vt:lpstr>В. Сухомлинский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Художественные сказки</vt:lpstr>
      <vt:lpstr>Презентация PowerPoint</vt:lpstr>
      <vt:lpstr>Психокоррекционные сказки</vt:lpstr>
      <vt:lpstr>Медитативные сказки</vt:lpstr>
      <vt:lpstr>Сказки детям</vt:lpstr>
      <vt:lpstr>Приёмы работы со сказкой</vt:lpstr>
      <vt:lpstr>Презентация PowerPoint</vt:lpstr>
      <vt:lpstr>СПАСИБО ЗА ВНИМАНИЕ</vt:lpstr>
    </vt:vector>
  </TitlesOfParts>
  <Company>МАОУ лицей №21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</dc:title>
  <dc:creator>Ранько Елена</dc:creator>
  <cp:lastModifiedBy>Оленька</cp:lastModifiedBy>
  <cp:revision>87</cp:revision>
  <dcterms:created xsi:type="dcterms:W3CDTF">2015-04-19T15:51:03Z</dcterms:created>
  <dcterms:modified xsi:type="dcterms:W3CDTF">2020-10-18T15:38:50Z</dcterms:modified>
</cp:coreProperties>
</file>